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rial Bold" panose="020B0704020202020204" pitchFamily="34" charset="0"/>
      <p:regular r:id="rId30"/>
      <p:bold r:id="rId31"/>
    </p:embeddedFont>
    <p:embeddedFont>
      <p:font typeface="Liberation Sans Bold" panose="020B0600000101010101" charset="0"/>
      <p:regular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Trebuchet MS Bold" panose="020B070302020202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306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-Uses the Augmented Dickey-Fuller (ADF) test to assess stationarity and the Akaike Information Criterion (AIC) for model selection.</a:t>
            </a:r>
          </a:p>
          <a:p>
            <a:endParaRPr lang="en-US"/>
          </a:p>
          <a:p>
            <a:r>
              <a:rPr lang="en-US"/>
              <a:t>-Seasonal periodicity (𝑚) is set to 12, corresponding to monthly seasonality.</a:t>
            </a:r>
          </a:p>
          <a:p>
            <a:r>
              <a:rPr lang="en-US"/>
              <a:t>-p (AutoRegressive Order):</a:t>
            </a:r>
          </a:p>
          <a:p>
            <a:r>
              <a:rPr lang="en-US"/>
              <a:t>-d (Differencing Order)</a:t>
            </a:r>
          </a:p>
          <a:p>
            <a:r>
              <a:rPr lang="en-US"/>
              <a:t>-𝑞 (Moving Average Order):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medium.com/@aaabulkhair?source=post_page---byline--69bc9c798cb7-------------------------------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data-and-beyond/mastering-exploratory-data-analysis-eda-everything-you-need-to-know-7e3b48d63a95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medium.com/@aaabulkhair?source=post_page---byline--69bc9c798cb7-------------------------------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data-and-beyond/mastering-exploratory-data-analysis-eda-everything-you-need-to-know-7e3b48d63a95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50658" y="2868356"/>
            <a:ext cx="10283825" cy="4334188"/>
            <a:chOff x="0" y="0"/>
            <a:chExt cx="13711767" cy="5778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1766" cy="5778917"/>
            </a:xfrm>
            <a:custGeom>
              <a:avLst/>
              <a:gdLst/>
              <a:ahLst/>
              <a:cxnLst/>
              <a:rect l="l" t="t" r="r" b="b"/>
              <a:pathLst>
                <a:path w="13711766" h="5778917">
                  <a:moveTo>
                    <a:pt x="0" y="0"/>
                  </a:moveTo>
                  <a:lnTo>
                    <a:pt x="13711766" y="0"/>
                  </a:lnTo>
                  <a:lnTo>
                    <a:pt x="13711766" y="5778917"/>
                  </a:lnTo>
                  <a:lnTo>
                    <a:pt x="0" y="5778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0"/>
              <a:ext cx="13711767" cy="60646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979"/>
                </a:lnSpc>
              </a:pPr>
              <a:r>
                <a:rPr lang="en-US" sz="7000" spc="-39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Middle Presentation: Time Series Forecasting</a:t>
              </a:r>
            </a:p>
            <a:p>
              <a:pPr algn="l">
                <a:lnSpc>
                  <a:spcPts val="3479"/>
                </a:lnSpc>
              </a:pPr>
              <a:r>
                <a:rPr lang="en-US" sz="2900" b="1" spc="-8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NAOL SAMUEL EREGA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46926" y="8049590"/>
            <a:ext cx="3161691" cy="513053"/>
            <a:chOff x="0" y="0"/>
            <a:chExt cx="3339253" cy="5418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9253" cy="541867"/>
            </a:xfrm>
            <a:custGeom>
              <a:avLst/>
              <a:gdLst/>
              <a:ahLst/>
              <a:cxnLst/>
              <a:rect l="l" t="t" r="r" b="b"/>
              <a:pathLst>
                <a:path w="3339253" h="541867">
                  <a:moveTo>
                    <a:pt x="0" y="0"/>
                  </a:moveTo>
                  <a:lnTo>
                    <a:pt x="3339253" y="0"/>
                  </a:lnTo>
                  <a:lnTo>
                    <a:pt x="3339253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3339253" cy="551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 spc="49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Jan 17 ,2 0 2 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365951" y="7734010"/>
            <a:ext cx="15211422" cy="254635"/>
          </a:xfrm>
          <a:custGeom>
            <a:avLst/>
            <a:gdLst/>
            <a:ahLst/>
            <a:cxnLst/>
            <a:rect l="l" t="t" r="r" b="b"/>
            <a:pathLst>
              <a:path w="15211422" h="254635">
                <a:moveTo>
                  <a:pt x="0" y="0"/>
                </a:moveTo>
                <a:lnTo>
                  <a:pt x="15211422" y="0"/>
                </a:lnTo>
                <a:lnTo>
                  <a:pt x="15211422" y="254635"/>
                </a:lnTo>
                <a:lnTo>
                  <a:pt x="0" y="254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239" y="2144790"/>
            <a:ext cx="7005665" cy="5641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630960" cy="1247526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75630"/>
            <a:chOff x="0" y="0"/>
            <a:chExt cx="21338540" cy="13008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300841"/>
            </a:xfrm>
            <a:custGeom>
              <a:avLst/>
              <a:gdLst/>
              <a:ahLst/>
              <a:cxnLst/>
              <a:rect l="l" t="t" r="r" b="b"/>
              <a:pathLst>
                <a:path w="21338539" h="1300841">
                  <a:moveTo>
                    <a:pt x="0" y="0"/>
                  </a:moveTo>
                  <a:lnTo>
                    <a:pt x="21338539" y="0"/>
                  </a:lnTo>
                  <a:lnTo>
                    <a:pt x="21338539" y="1300841"/>
                  </a:lnTo>
                  <a:lnTo>
                    <a:pt x="0" y="1300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1338540" cy="13294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00"/>
                </a:lnSpc>
              </a:pPr>
              <a:r>
                <a:rPr lang="en-US" sz="5000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757431" y="4838700"/>
            <a:ext cx="5331920" cy="3473888"/>
          </a:xfrm>
          <a:custGeom>
            <a:avLst/>
            <a:gdLst/>
            <a:ahLst/>
            <a:cxnLst/>
            <a:rect l="l" t="t" r="r" b="b"/>
            <a:pathLst>
              <a:path w="5331920" h="3473888">
                <a:moveTo>
                  <a:pt x="0" y="0"/>
                </a:moveTo>
                <a:lnTo>
                  <a:pt x="5331920" y="0"/>
                </a:lnTo>
                <a:lnTo>
                  <a:pt x="5331920" y="3473888"/>
                </a:lnTo>
                <a:lnTo>
                  <a:pt x="0" y="3473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49" t="-20005" r="-29450" b="-2053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04558" y="4799754"/>
            <a:ext cx="4717176" cy="3386354"/>
          </a:xfrm>
          <a:custGeom>
            <a:avLst/>
            <a:gdLst/>
            <a:ahLst/>
            <a:cxnLst/>
            <a:rect l="l" t="t" r="r" b="b"/>
            <a:pathLst>
              <a:path w="4717176" h="3386354">
                <a:moveTo>
                  <a:pt x="0" y="0"/>
                </a:moveTo>
                <a:lnTo>
                  <a:pt x="4717176" y="0"/>
                </a:lnTo>
                <a:lnTo>
                  <a:pt x="4717176" y="3386354"/>
                </a:lnTo>
                <a:lnTo>
                  <a:pt x="0" y="3386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78" r="-1175" b="-188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27" y="1774137"/>
            <a:ext cx="1283516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Preprocessing: Missing rows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founds missing rows.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PyPOTS’s imputation models tried. </a:t>
            </a:r>
            <a:r>
              <a:rPr lang="en-US" sz="30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</a:t>
            </a: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no good result because of long temporal gap.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</a:t>
            </a: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temporal batching, preprocessing &amp; concatenation afterward.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50654" y="8293538"/>
            <a:ext cx="314547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10: Before Imputation.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7592" y="9391650"/>
            <a:ext cx="1577235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6] 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  <a:hlinkClick r:id="rId6" tooltip="https://medium.com/data-and-beyond/mastering-exploratory-data-analysis-eda-everything-you-need-to-know-7e3b48d63a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Mastering Exploratory Data Analysis (EDA): Everything You Need To Know | by Sze Zhong LIM | Data And Beyond | Medium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[7]  Data Imputation Demystified | Time Series Data | </a:t>
            </a:r>
            <a:r>
              <a:rPr lang="en-US" sz="2000" u="sng" dirty="0">
                <a:latin typeface="Trebuchet MS"/>
                <a:ea typeface="Trebuchet MS"/>
                <a:cs typeface="Trebuchet MS"/>
                <a:sym typeface="Trebuchet MS"/>
                <a:hlinkClick r:id="rId7" tooltip="https://medium.com/@aaabulkhair?source=post_page---byline--69bc9c798cb7-------------------------------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Ahmed </a:t>
            </a:r>
            <a:r>
              <a:rPr lang="en-US" sz="2000" u="sng" dirty="0" err="1">
                <a:latin typeface="Trebuchet MS"/>
                <a:ea typeface="Trebuchet MS"/>
                <a:cs typeface="Trebuchet MS"/>
                <a:sym typeface="Trebuchet MS"/>
                <a:hlinkClick r:id="rId7" tooltip="https://medium.com/@aaabulkhair?source=post_page---byline--69bc9c798cb7-------------------------------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Abulkhair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| Medium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92351" y="8293538"/>
            <a:ext cx="314547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11: After Imputation.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630960" cy="1247526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98971" y="4350510"/>
            <a:ext cx="5636201" cy="2895599"/>
          </a:xfrm>
          <a:custGeom>
            <a:avLst/>
            <a:gdLst/>
            <a:ahLst/>
            <a:cxnLst/>
            <a:rect l="l" t="t" r="r" b="b"/>
            <a:pathLst>
              <a:path w="5636201" h="2895599">
                <a:moveTo>
                  <a:pt x="0" y="0"/>
                </a:moveTo>
                <a:lnTo>
                  <a:pt x="5636202" y="0"/>
                </a:lnTo>
                <a:lnTo>
                  <a:pt x="5636202" y="2895599"/>
                </a:lnTo>
                <a:lnTo>
                  <a:pt x="0" y="2895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38935" y="4327440"/>
            <a:ext cx="5947035" cy="3055289"/>
          </a:xfrm>
          <a:custGeom>
            <a:avLst/>
            <a:gdLst/>
            <a:ahLst/>
            <a:cxnLst/>
            <a:rect l="l" t="t" r="r" b="b"/>
            <a:pathLst>
              <a:path w="5947035" h="3055289">
                <a:moveTo>
                  <a:pt x="0" y="0"/>
                </a:moveTo>
                <a:lnTo>
                  <a:pt x="5947035" y="0"/>
                </a:lnTo>
                <a:lnTo>
                  <a:pt x="5947035" y="3055289"/>
                </a:lnTo>
                <a:lnTo>
                  <a:pt x="0" y="3055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27" y="1774137"/>
            <a:ext cx="12835161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Preprocessing: Outlier Removal 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Box plots for outlier identification.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Two algorithms ensembled for removal.</a:t>
            </a:r>
          </a:p>
          <a:p>
            <a:pPr marL="1619248" lvl="3" indent="-404812" algn="l">
              <a:lnSpc>
                <a:spcPts val="2999"/>
              </a:lnSpc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Z-Score Criteria(Adaptive)</a:t>
            </a:r>
          </a:p>
          <a:p>
            <a:pPr marL="1619248" lvl="3" indent="-404812" algn="l">
              <a:lnSpc>
                <a:spcPts val="2999"/>
              </a:lnSpc>
              <a:buFont typeface="Arial"/>
              <a:buChar char="￭"/>
            </a:pPr>
            <a:r>
              <a:rPr lang="en-US" sz="24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Hampel Filter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07976" y="7408181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12: Z-Score based outlier removal.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7592" y="9391650"/>
            <a:ext cx="1577235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[6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] 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  <a:hlinkClick r:id="rId6" tooltip="https://medium.com/data-and-beyond/mastering-exploratory-data-analysis-eda-everything-you-need-to-know-7e3b48d63a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Mastering Exploratory Data Analysis (EDA): Everything You Need To Know | by Sze Zhong LIM | Data And Beyond | Medium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[7]  Data Imputation Demystified | Time Series Data |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  <a:hlinkClick r:id="rId7" tooltip="https://medium.com/@aaabulkhair?source=post_page---byline--69bc9c798cb7-------------------------------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Ahmed </a:t>
            </a:r>
            <a:r>
              <a:rPr lang="en-US" sz="2000" dirty="0" err="1">
                <a:latin typeface="Trebuchet MS"/>
                <a:ea typeface="Trebuchet MS"/>
                <a:cs typeface="Trebuchet MS"/>
                <a:sym typeface="Trebuchet MS"/>
                <a:hlinkClick r:id="rId7" tooltip="https://medium.com/@aaabulkhair?source=post_page---byline--69bc9c798cb7-------------------------------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Abulkhair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| Medium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90918" y="7430354"/>
            <a:ext cx="443134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13: Hampel Filter based outlier removal.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340104" cy="6724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545648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7353" y="3816466"/>
            <a:ext cx="5377788" cy="3226673"/>
          </a:xfrm>
          <a:custGeom>
            <a:avLst/>
            <a:gdLst/>
            <a:ahLst/>
            <a:cxnLst/>
            <a:rect l="l" t="t" r="r" b="b"/>
            <a:pathLst>
              <a:path w="5377788" h="3226673">
                <a:moveTo>
                  <a:pt x="0" y="0"/>
                </a:moveTo>
                <a:lnTo>
                  <a:pt x="5377788" y="0"/>
                </a:lnTo>
                <a:lnTo>
                  <a:pt x="5377788" y="3226673"/>
                </a:lnTo>
                <a:lnTo>
                  <a:pt x="0" y="3226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19094" y="3816466"/>
            <a:ext cx="5449812" cy="3269887"/>
          </a:xfrm>
          <a:custGeom>
            <a:avLst/>
            <a:gdLst/>
            <a:ahLst/>
            <a:cxnLst/>
            <a:rect l="l" t="t" r="r" b="b"/>
            <a:pathLst>
              <a:path w="5449812" h="3269887">
                <a:moveTo>
                  <a:pt x="0" y="0"/>
                </a:moveTo>
                <a:lnTo>
                  <a:pt x="5449812" y="0"/>
                </a:lnTo>
                <a:lnTo>
                  <a:pt x="5449812" y="3269887"/>
                </a:lnTo>
                <a:lnTo>
                  <a:pt x="0" y="326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26081" y="3977200"/>
            <a:ext cx="4914033" cy="2948420"/>
          </a:xfrm>
          <a:custGeom>
            <a:avLst/>
            <a:gdLst/>
            <a:ahLst/>
            <a:cxnLst/>
            <a:rect l="l" t="t" r="r" b="b"/>
            <a:pathLst>
              <a:path w="4914033" h="2948420">
                <a:moveTo>
                  <a:pt x="0" y="0"/>
                </a:moveTo>
                <a:lnTo>
                  <a:pt x="4914033" y="0"/>
                </a:lnTo>
                <a:lnTo>
                  <a:pt x="4914033" y="2948419"/>
                </a:lnTo>
                <a:lnTo>
                  <a:pt x="0" y="2948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7528" y="1354772"/>
            <a:ext cx="12674668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Metrics: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Precision: % of </a:t>
            </a: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actual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sub-zeroes out of all </a:t>
            </a: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predicted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sub-zeroes.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Recall: % of correctly </a:t>
            </a: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predicted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sub-zeroes out of all </a:t>
            </a: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actual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sub-zeroes.</a:t>
            </a:r>
          </a:p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</a:t>
            </a:r>
            <a:r>
              <a:rPr lang="en-US" sz="3996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CatBoost</a:t>
            </a:r>
            <a:endParaRPr lang="en-US" sz="399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0243" y="7449586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14: Sub-Zero Precision &amp; Recall.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93772" y="74495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15: RMSE and MAE Plots for The Next 8 Hours.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35909" y="74495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16: Actual vs Predicted Obj Temperature.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134" y="3289870"/>
            <a:ext cx="16910408" cy="3019165"/>
            <a:chOff x="0" y="0"/>
            <a:chExt cx="22547211" cy="40255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856" b="4856"/>
            <a:stretch>
              <a:fillRect/>
            </a:stretch>
          </p:blipFill>
          <p:spPr>
            <a:xfrm>
              <a:off x="0" y="0"/>
              <a:ext cx="7431070" cy="402555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856" b="4856"/>
            <a:stretch>
              <a:fillRect/>
            </a:stretch>
          </p:blipFill>
          <p:spPr>
            <a:xfrm>
              <a:off x="7558070" y="0"/>
              <a:ext cx="7431070" cy="402555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4856" b="4856"/>
            <a:stretch>
              <a:fillRect/>
            </a:stretch>
          </p:blipFill>
          <p:spPr>
            <a:xfrm>
              <a:off x="15116141" y="0"/>
              <a:ext cx="7431070" cy="402555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97548" y="9347852"/>
            <a:ext cx="340104" cy="672448"/>
            <a:chOff x="0" y="0"/>
            <a:chExt cx="222673" cy="4402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9927" y="1774137"/>
            <a:ext cx="12197274" cy="60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89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XGBooster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2081" y="6839986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17: Sub-Zero Precision &amp; Recall.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9535" y="68399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18: RMSE and MAE Plots for The Next 8 Hours.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6503" y="68399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19: Actual vs Predicted Obj Temperature.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1001" y="2971216"/>
            <a:ext cx="16360631" cy="3577892"/>
            <a:chOff x="0" y="0"/>
            <a:chExt cx="21814174" cy="47705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805" r="4805"/>
            <a:stretch>
              <a:fillRect/>
            </a:stretch>
          </p:blipFill>
          <p:spPr>
            <a:xfrm>
              <a:off x="0" y="0"/>
              <a:ext cx="7186725" cy="477052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805" r="4805"/>
            <a:stretch>
              <a:fillRect/>
            </a:stretch>
          </p:blipFill>
          <p:spPr>
            <a:xfrm>
              <a:off x="7313725" y="0"/>
              <a:ext cx="7186725" cy="477052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805" r="4805"/>
            <a:stretch>
              <a:fillRect/>
            </a:stretch>
          </p:blipFill>
          <p:spPr>
            <a:xfrm>
              <a:off x="14627449" y="0"/>
              <a:ext cx="7186725" cy="477052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97548" y="9347852"/>
            <a:ext cx="630960" cy="672448"/>
            <a:chOff x="0" y="0"/>
            <a:chExt cx="413104" cy="4402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104" cy="440267"/>
            </a:xfrm>
            <a:custGeom>
              <a:avLst/>
              <a:gdLst/>
              <a:ahLst/>
              <a:cxnLst/>
              <a:rect l="l" t="t" r="r" b="b"/>
              <a:pathLst>
                <a:path w="413104" h="440267">
                  <a:moveTo>
                    <a:pt x="0" y="0"/>
                  </a:moveTo>
                  <a:lnTo>
                    <a:pt x="413104" y="0"/>
                  </a:lnTo>
                  <a:lnTo>
                    <a:pt x="413104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3104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9927" y="1774137"/>
            <a:ext cx="12197274" cy="60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89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RandomForest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1001" y="6839986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20: Sub-Zero Precision &amp; Recall.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9535" y="6839986"/>
            <a:ext cx="4726468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21: RMSE and MAE Plots for The Next 8 Hours.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0519" y="68399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22: Actual vs Predicted Obj Temperature.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7747" y="2941655"/>
            <a:ext cx="16011553" cy="3459473"/>
            <a:chOff x="0" y="0"/>
            <a:chExt cx="21348737" cy="46126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67" r="4267"/>
            <a:stretch>
              <a:fillRect/>
            </a:stretch>
          </p:blipFill>
          <p:spPr>
            <a:xfrm>
              <a:off x="0" y="0"/>
              <a:ext cx="7031579" cy="461263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267" r="4267"/>
            <a:stretch>
              <a:fillRect/>
            </a:stretch>
          </p:blipFill>
          <p:spPr>
            <a:xfrm>
              <a:off x="7158579" y="0"/>
              <a:ext cx="7031579" cy="461263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267" r="4267"/>
            <a:stretch>
              <a:fillRect/>
            </a:stretch>
          </p:blipFill>
          <p:spPr>
            <a:xfrm>
              <a:off x="14317158" y="0"/>
              <a:ext cx="7031579" cy="4612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97548" y="9347852"/>
            <a:ext cx="630960" cy="672448"/>
            <a:chOff x="0" y="0"/>
            <a:chExt cx="413104" cy="4402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104" cy="440267"/>
            </a:xfrm>
            <a:custGeom>
              <a:avLst/>
              <a:gdLst/>
              <a:ahLst/>
              <a:cxnLst/>
              <a:rect l="l" t="t" r="r" b="b"/>
              <a:pathLst>
                <a:path w="413104" h="440267">
                  <a:moveTo>
                    <a:pt x="0" y="0"/>
                  </a:moveTo>
                  <a:lnTo>
                    <a:pt x="413104" y="0"/>
                  </a:lnTo>
                  <a:lnTo>
                    <a:pt x="413104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3104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9927" y="1774137"/>
            <a:ext cx="12197274" cy="60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89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KNN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4241" y="6687586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23: Sub-Zero Precision &amp; Recall.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80009" y="66875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24: RMSE and MAE Plots for The Next 8 Hours.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22413" y="668758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25: Actual vs Predicted Obj Temperature.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53340"/>
              </p:ext>
            </p:extLst>
          </p:nvPr>
        </p:nvGraphicFramePr>
        <p:xfrm>
          <a:off x="1639469" y="2840937"/>
          <a:ext cx="15358078" cy="6222446"/>
        </p:xfrm>
        <a:graphic>
          <a:graphicData uri="http://schemas.openxmlformats.org/drawingml/2006/table">
            <a:tbl>
              <a:tblPr/>
              <a:tblGrid>
                <a:gridCol w="406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320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36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CatBoost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0.85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11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XGBooster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11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2.18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1.61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4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0.79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19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729927" y="1774137"/>
            <a:ext cx="1219727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ML Summary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Metrics (Hour +8)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&lt;Exp2: MLP Models&gt;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67743" y="3805200"/>
            <a:ext cx="7734858" cy="5105006"/>
          </a:xfrm>
          <a:custGeom>
            <a:avLst/>
            <a:gdLst/>
            <a:ahLst/>
            <a:cxnLst/>
            <a:rect l="l" t="t" r="r" b="b"/>
            <a:pathLst>
              <a:path w="7734858" h="5105006">
                <a:moveTo>
                  <a:pt x="0" y="0"/>
                </a:moveTo>
                <a:lnTo>
                  <a:pt x="7734858" y="0"/>
                </a:lnTo>
                <a:lnTo>
                  <a:pt x="7734858" y="5105006"/>
                </a:lnTo>
                <a:lnTo>
                  <a:pt x="0" y="510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29927" y="1506389"/>
            <a:ext cx="12197274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Tried Models: </a:t>
            </a:r>
          </a:p>
          <a:p>
            <a:pPr marL="1294186" lvl="2" indent="-431395" algn="l">
              <a:lnSpc>
                <a:spcPts val="3596"/>
              </a:lnSpc>
              <a:buFont typeface="Arial"/>
              <a:buChar char="⚬"/>
            </a:pPr>
            <a:r>
              <a:rPr lang="en-US" sz="299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 N-Beats Like Architecture.</a:t>
            </a:r>
          </a:p>
          <a:p>
            <a:pPr algn="l">
              <a:lnSpc>
                <a:spcPts val="3596"/>
              </a:lnSpc>
            </a:pPr>
            <a:endParaRPr lang="en-US" sz="2997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Architecture: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7592" y="9391650"/>
            <a:ext cx="1561995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[11] Oreshkin, Boris N., et al. "N-BEATS: Neural basis expansion analysis for interpretable time series forecasting." arXiv preprint arXiv:1905.10437 (2019).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2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[12] Srivastava, Pranav. "N-BEATS for Time Series Forecasting in a Simple Way." Medium, 4 Mar. 2020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9944" y="8011970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26: N-Beats Model Architecture.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N-Beats Components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9927" y="1506389"/>
            <a:ext cx="12951413" cy="715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6134" lvl="1" indent="-458067" algn="l">
              <a:lnSpc>
                <a:spcPts val="5091"/>
              </a:lnSpc>
              <a:buFont typeface="Arial"/>
              <a:buChar char="•"/>
            </a:pPr>
            <a:r>
              <a:rPr lang="en-US" sz="424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Stacks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stacks, each specialize to capture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trends, seasonality or generic pattern.</a:t>
            </a:r>
          </a:p>
          <a:p>
            <a:pPr algn="l">
              <a:lnSpc>
                <a:spcPts val="3818"/>
              </a:lnSpc>
            </a:pPr>
            <a:endParaRPr lang="en-US" sz="3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6994" lvl="1" indent="-458497" algn="l">
              <a:lnSpc>
                <a:spcPts val="5096"/>
              </a:lnSpc>
              <a:buFont typeface="Arial"/>
              <a:buChar char="•"/>
            </a:pPr>
            <a:r>
              <a:rPr lang="en-US" sz="4247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stack has multiple blocks.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 has two outputs:</a:t>
            </a:r>
          </a:p>
          <a:p>
            <a:pPr marL="1619258" lvl="3" indent="-404815" algn="l">
              <a:lnSpc>
                <a:spcPts val="3000"/>
              </a:lnSpc>
              <a:buFont typeface="Arial"/>
              <a:buChar char="￭"/>
            </a:pPr>
            <a:r>
              <a:rPr lang="en-US" sz="25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Backward forecast</a:t>
            </a:r>
          </a:p>
          <a:p>
            <a:pPr marL="1619258" lvl="3" indent="-404815" algn="l">
              <a:lnSpc>
                <a:spcPts val="3000"/>
              </a:lnSpc>
              <a:buFont typeface="Arial"/>
              <a:buChar char="￭"/>
            </a:pPr>
            <a:r>
              <a:rPr lang="en-US" sz="25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Forward forecast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Backward forecast for residual calculation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that is used as input for the next block.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Aggregation of each forward forecast= stack forecast.</a:t>
            </a:r>
          </a:p>
          <a:p>
            <a:pPr algn="l">
              <a:lnSpc>
                <a:spcPts val="3822"/>
              </a:lnSpc>
            </a:pPr>
            <a:r>
              <a:rPr lang="en-US" sz="318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</a:t>
            </a:r>
          </a:p>
          <a:p>
            <a:pPr algn="l">
              <a:lnSpc>
                <a:spcPts val="3822"/>
              </a:lnSpc>
            </a:pPr>
            <a:endParaRPr lang="en-US" sz="3185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3822"/>
              </a:lnSpc>
            </a:pPr>
            <a:endParaRPr lang="en-US" sz="3185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153258" y="1931830"/>
            <a:ext cx="7475250" cy="4933665"/>
          </a:xfrm>
          <a:custGeom>
            <a:avLst/>
            <a:gdLst/>
            <a:ahLst/>
            <a:cxnLst/>
            <a:rect l="l" t="t" r="r" b="b"/>
            <a:pathLst>
              <a:path w="7475250" h="4933665">
                <a:moveTo>
                  <a:pt x="0" y="0"/>
                </a:moveTo>
                <a:lnTo>
                  <a:pt x="7475250" y="0"/>
                </a:lnTo>
                <a:lnTo>
                  <a:pt x="7475250" y="4933665"/>
                </a:lnTo>
                <a:lnTo>
                  <a:pt x="0" y="493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77592" y="9353550"/>
            <a:ext cx="1548255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[11] Oreshkin, Boris N., et al. "N-BEATS: Neural basis expansion analysis for interpretable time series forecasting." arXiv preprint arXiv:1905.10437 (2019).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[12] Srivastava, Pranav. "N-BEATS for Time Series Forecasting in a Simple Way." Medium, 4 Mar. 2020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9944" y="8011970"/>
            <a:ext cx="43470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27: N-Beats Model Architecture.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18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N-Beats Custom Implementation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7221" y="3505366"/>
            <a:ext cx="5618412" cy="4236836"/>
          </a:xfrm>
          <a:custGeom>
            <a:avLst/>
            <a:gdLst/>
            <a:ahLst/>
            <a:cxnLst/>
            <a:rect l="l" t="t" r="r" b="b"/>
            <a:pathLst>
              <a:path w="5618412" h="4236836">
                <a:moveTo>
                  <a:pt x="0" y="0"/>
                </a:moveTo>
                <a:lnTo>
                  <a:pt x="5618412" y="0"/>
                </a:lnTo>
                <a:lnTo>
                  <a:pt x="5618412" y="4236836"/>
                </a:lnTo>
                <a:lnTo>
                  <a:pt x="0" y="4236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79843" y="3505366"/>
            <a:ext cx="6457297" cy="4236836"/>
          </a:xfrm>
          <a:custGeom>
            <a:avLst/>
            <a:gdLst/>
            <a:ahLst/>
            <a:cxnLst/>
            <a:rect l="l" t="t" r="r" b="b"/>
            <a:pathLst>
              <a:path w="6457297" h="4236836">
                <a:moveTo>
                  <a:pt x="0" y="0"/>
                </a:moveTo>
                <a:lnTo>
                  <a:pt x="6457297" y="0"/>
                </a:lnTo>
                <a:lnTo>
                  <a:pt x="6457297" y="4236836"/>
                </a:lnTo>
                <a:lnTo>
                  <a:pt x="0" y="4236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27" y="1506389"/>
            <a:ext cx="12951413" cy="128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6135" lvl="1" indent="-458067" algn="l">
              <a:lnSpc>
                <a:spcPts val="5091"/>
              </a:lnSpc>
              <a:buFont typeface="Arial"/>
              <a:buChar char="•"/>
            </a:pPr>
            <a:r>
              <a:rPr lang="en-US" sz="424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stack used</a:t>
            </a:r>
          </a:p>
          <a:p>
            <a:pPr marL="916135" lvl="1" indent="-458067" algn="l">
              <a:lnSpc>
                <a:spcPts val="5091"/>
              </a:lnSpc>
              <a:buFont typeface="Arial"/>
              <a:buChar char="•"/>
            </a:pPr>
            <a:r>
              <a:rPr lang="en-US" sz="424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 Blocks in a stack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7592" y="9353550"/>
            <a:ext cx="1588170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[11] Oreshkin, Boris N., et al. "N-BEATS: Neural basis expansion analysis for interpretable time series forecasting." arXiv preprint arXiv:1905.10437 (2019).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[12] Srivastava, Pranav. "N-BEATS for Time Series Forecasting in a Simple Way." Medium, 4 Mar. 2020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9670" y="8235156"/>
            <a:ext cx="434702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28: Designed Custom N-Beats Stack.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1448" y="8235156"/>
            <a:ext cx="355342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29: Custom N-Beats Stack’s</a:t>
            </a:r>
          </a:p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Block.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167005" cy="330200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1076386"/>
            <a:chOff x="0" y="0"/>
            <a:chExt cx="21338540" cy="14351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435181"/>
            </a:xfrm>
            <a:custGeom>
              <a:avLst/>
              <a:gdLst/>
              <a:ahLst/>
              <a:cxnLst/>
              <a:rect l="l" t="t" r="r" b="b"/>
              <a:pathLst>
                <a:path w="21338539" h="1435181">
                  <a:moveTo>
                    <a:pt x="0" y="0"/>
                  </a:moveTo>
                  <a:lnTo>
                    <a:pt x="21338539" y="0"/>
                  </a:lnTo>
                  <a:lnTo>
                    <a:pt x="21338539" y="1435181"/>
                  </a:lnTo>
                  <a:lnTo>
                    <a:pt x="0" y="1435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4542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Table of Contents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8571" y="2036095"/>
            <a:ext cx="9434749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Definition</a:t>
            </a:r>
          </a:p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Literature Review</a:t>
            </a:r>
          </a:p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Details &amp; Experiments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&lt;Exp0: Statistical Models&gt;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&lt;EXP1: ML Models&gt;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&lt;Exp2: MLP Models&gt;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&lt;Exp3: Sequential Models&gt;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88571" y="8981458"/>
            <a:ext cx="16538028" cy="276842"/>
          </a:xfrm>
          <a:custGeom>
            <a:avLst/>
            <a:gdLst/>
            <a:ahLst/>
            <a:cxnLst/>
            <a:rect l="l" t="t" r="r" b="b"/>
            <a:pathLst>
              <a:path w="16538028" h="276842">
                <a:moveTo>
                  <a:pt x="0" y="0"/>
                </a:moveTo>
                <a:lnTo>
                  <a:pt x="16538027" y="0"/>
                </a:lnTo>
                <a:lnTo>
                  <a:pt x="16538027" y="276842"/>
                </a:lnTo>
                <a:lnTo>
                  <a:pt x="0" y="27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4245" y="2276427"/>
            <a:ext cx="10168938" cy="5421848"/>
            <a:chOff x="0" y="0"/>
            <a:chExt cx="13558584" cy="72291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936" b="5936"/>
            <a:stretch>
              <a:fillRect/>
            </a:stretch>
          </p:blipFill>
          <p:spPr>
            <a:xfrm>
              <a:off x="0" y="0"/>
              <a:ext cx="6715792" cy="355106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936" b="5936"/>
            <a:stretch>
              <a:fillRect/>
            </a:stretch>
          </p:blipFill>
          <p:spPr>
            <a:xfrm>
              <a:off x="6842792" y="0"/>
              <a:ext cx="6715792" cy="355106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936" b="5936"/>
            <a:stretch>
              <a:fillRect/>
            </a:stretch>
          </p:blipFill>
          <p:spPr>
            <a:xfrm>
              <a:off x="0" y="3678066"/>
              <a:ext cx="6715792" cy="355106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5936" b="5936"/>
            <a:stretch>
              <a:fillRect/>
            </a:stretch>
          </p:blipFill>
          <p:spPr>
            <a:xfrm>
              <a:off x="6842792" y="3678066"/>
              <a:ext cx="6715792" cy="355106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9927" y="1506389"/>
            <a:ext cx="1219727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N-Beats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83936" y="8317401"/>
            <a:ext cx="430247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30: Custom N-Beats Performance.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&lt;Exp3: Sequential Models&gt;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03050" y="5625390"/>
            <a:ext cx="7033491" cy="2412402"/>
          </a:xfrm>
          <a:custGeom>
            <a:avLst/>
            <a:gdLst/>
            <a:ahLst/>
            <a:cxnLst/>
            <a:rect l="l" t="t" r="r" b="b"/>
            <a:pathLst>
              <a:path w="7033491" h="2412402">
                <a:moveTo>
                  <a:pt x="0" y="0"/>
                </a:moveTo>
                <a:lnTo>
                  <a:pt x="7033491" y="0"/>
                </a:lnTo>
                <a:lnTo>
                  <a:pt x="7033491" y="2412402"/>
                </a:lnTo>
                <a:lnTo>
                  <a:pt x="0" y="241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69984" y="5938406"/>
            <a:ext cx="3251015" cy="387188"/>
          </a:xfrm>
          <a:custGeom>
            <a:avLst/>
            <a:gdLst/>
            <a:ahLst/>
            <a:cxnLst/>
            <a:rect l="l" t="t" r="r" b="b"/>
            <a:pathLst>
              <a:path w="3251015" h="387188">
                <a:moveTo>
                  <a:pt x="0" y="0"/>
                </a:moveTo>
                <a:lnTo>
                  <a:pt x="3251015" y="0"/>
                </a:lnTo>
                <a:lnTo>
                  <a:pt x="3251015" y="387188"/>
                </a:lnTo>
                <a:lnTo>
                  <a:pt x="0" y="38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95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469984" y="6435268"/>
            <a:ext cx="3925249" cy="902933"/>
          </a:xfrm>
          <a:custGeom>
            <a:avLst/>
            <a:gdLst/>
            <a:ahLst/>
            <a:cxnLst/>
            <a:rect l="l" t="t" r="r" b="b"/>
            <a:pathLst>
              <a:path w="3925249" h="902933">
                <a:moveTo>
                  <a:pt x="0" y="0"/>
                </a:moveTo>
                <a:lnTo>
                  <a:pt x="3925249" y="0"/>
                </a:lnTo>
                <a:lnTo>
                  <a:pt x="3925249" y="902933"/>
                </a:lnTo>
                <a:lnTo>
                  <a:pt x="0" y="902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363829" y="7377060"/>
            <a:ext cx="3178118" cy="571795"/>
          </a:xfrm>
          <a:custGeom>
            <a:avLst/>
            <a:gdLst/>
            <a:ahLst/>
            <a:cxnLst/>
            <a:rect l="l" t="t" r="r" b="b"/>
            <a:pathLst>
              <a:path w="3178118" h="571795">
                <a:moveTo>
                  <a:pt x="0" y="0"/>
                </a:moveTo>
                <a:lnTo>
                  <a:pt x="3178118" y="0"/>
                </a:lnTo>
                <a:lnTo>
                  <a:pt x="3178118" y="571795"/>
                </a:lnTo>
                <a:lnTo>
                  <a:pt x="0" y="571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6294" y="5739671"/>
            <a:ext cx="4363821" cy="2209184"/>
          </a:xfrm>
          <a:custGeom>
            <a:avLst/>
            <a:gdLst/>
            <a:ahLst/>
            <a:cxnLst/>
            <a:rect l="l" t="t" r="r" b="b"/>
            <a:pathLst>
              <a:path w="4363821" h="2209184">
                <a:moveTo>
                  <a:pt x="0" y="0"/>
                </a:moveTo>
                <a:lnTo>
                  <a:pt x="4363820" y="0"/>
                </a:lnTo>
                <a:lnTo>
                  <a:pt x="4363820" y="2209184"/>
                </a:lnTo>
                <a:lnTo>
                  <a:pt x="0" y="2209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49261" y="1302011"/>
            <a:ext cx="1571501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Tried Models</a:t>
            </a:r>
          </a:p>
          <a:p>
            <a:pPr marL="1725580" lvl="2" indent="-575193" algn="l">
              <a:lnSpc>
                <a:spcPts val="4795"/>
              </a:lnSpc>
              <a:buFont typeface="Arial"/>
              <a:buChar char="⚬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“forget” gate= decides past information to forget.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“input” gate=  decides new information to keep.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outputs= hidden and memory vectors.</a:t>
            </a:r>
          </a:p>
          <a:p>
            <a:pPr marL="1725580" lvl="2" indent="-575193" algn="l">
              <a:lnSpc>
                <a:spcPts val="4795"/>
              </a:lnSpc>
              <a:buFont typeface="Arial"/>
              <a:buChar char="⚬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GRU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“forget” +“input” gates = “update” gate.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“cell state” and “hidden state” merged.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output= only hidden vector.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0556" y="8338483"/>
            <a:ext cx="346924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32: GRU Architecture.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385" y="8338483"/>
            <a:ext cx="316124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31: LSTM Architecture.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9130" y="9328802"/>
            <a:ext cx="1438563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[5]  Graves, Alex, and Alex Graves. "Long short-term memory." Supervised sequence labelling with recurrent neural networks (2012): 37-45.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[13] Olah, Christopher. "Understanding LSTMs." colah's blog, August 2015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21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33059" y="2423965"/>
            <a:ext cx="5039709" cy="4063930"/>
          </a:xfrm>
          <a:custGeom>
            <a:avLst/>
            <a:gdLst/>
            <a:ahLst/>
            <a:cxnLst/>
            <a:rect l="l" t="t" r="r" b="b"/>
            <a:pathLst>
              <a:path w="5039709" h="4063930">
                <a:moveTo>
                  <a:pt x="0" y="0"/>
                </a:moveTo>
                <a:lnTo>
                  <a:pt x="5039710" y="0"/>
                </a:lnTo>
                <a:lnTo>
                  <a:pt x="5039710" y="4063930"/>
                </a:lnTo>
                <a:lnTo>
                  <a:pt x="0" y="406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50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46198" y="2405199"/>
            <a:ext cx="3426342" cy="4063930"/>
          </a:xfrm>
          <a:custGeom>
            <a:avLst/>
            <a:gdLst/>
            <a:ahLst/>
            <a:cxnLst/>
            <a:rect l="l" t="t" r="r" b="b"/>
            <a:pathLst>
              <a:path w="3426342" h="4063930">
                <a:moveTo>
                  <a:pt x="0" y="0"/>
                </a:moveTo>
                <a:lnTo>
                  <a:pt x="3426342" y="0"/>
                </a:lnTo>
                <a:lnTo>
                  <a:pt x="3426342" y="4063930"/>
                </a:lnTo>
                <a:lnTo>
                  <a:pt x="0" y="4063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27" y="1506389"/>
            <a:ext cx="7300133" cy="60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 Data: Preprocessed and reshaped into (</a:t>
            </a:r>
            <a:r>
              <a:rPr lang="en-US" sz="3000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Batch_Size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=32, </a:t>
            </a:r>
            <a:r>
              <a:rPr lang="en-US" sz="3000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Seq_Len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=31, Features=1)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Model: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 Size: 1 feature.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Size: 36 dimensional hidden units.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of Layers: 1 layer (single stacked LSTM).</a:t>
            </a:r>
          </a:p>
          <a:p>
            <a:pPr marL="1943100" lvl="3" indent="-485775" algn="l">
              <a:lnSpc>
                <a:spcPts val="3600"/>
              </a:lnSpc>
              <a:buFont typeface="Arial"/>
              <a:buChar char="￭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Size: 8 (predicting 8 hours ahead for each sequence)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53400" y="6858328"/>
            <a:ext cx="306884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33: LSTM-Model.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65804" y="6952500"/>
            <a:ext cx="346924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34: LSTM-Test.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57032" y="2315695"/>
            <a:ext cx="10543334" cy="5473583"/>
            <a:chOff x="0" y="0"/>
            <a:chExt cx="14057778" cy="72981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102" b="7102"/>
            <a:stretch>
              <a:fillRect/>
            </a:stretch>
          </p:blipFill>
          <p:spPr>
            <a:xfrm>
              <a:off x="0" y="0"/>
              <a:ext cx="6965389" cy="358555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7102" b="7102"/>
            <a:stretch>
              <a:fillRect/>
            </a:stretch>
          </p:blipFill>
          <p:spPr>
            <a:xfrm>
              <a:off x="7092389" y="0"/>
              <a:ext cx="6965389" cy="358555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7102" b="7102"/>
            <a:stretch>
              <a:fillRect/>
            </a:stretch>
          </p:blipFill>
          <p:spPr>
            <a:xfrm>
              <a:off x="0" y="3712556"/>
              <a:ext cx="6965389" cy="358555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7102" b="7102"/>
            <a:stretch>
              <a:fillRect/>
            </a:stretch>
          </p:blipFill>
          <p:spPr>
            <a:xfrm>
              <a:off x="7092389" y="3712556"/>
              <a:ext cx="6965389" cy="358555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22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9927" y="1506389"/>
            <a:ext cx="1219727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Result: LSTM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96513" y="8317401"/>
            <a:ext cx="307731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30: LSTM Performance.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848" y="2331095"/>
            <a:ext cx="9403748" cy="5180987"/>
            <a:chOff x="0" y="0"/>
            <a:chExt cx="12538330" cy="690798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470" b="4470"/>
            <a:stretch>
              <a:fillRect/>
            </a:stretch>
          </p:blipFill>
          <p:spPr>
            <a:xfrm>
              <a:off x="0" y="0"/>
              <a:ext cx="6205665" cy="339049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470" b="4470"/>
            <a:stretch>
              <a:fillRect/>
            </a:stretch>
          </p:blipFill>
          <p:spPr>
            <a:xfrm>
              <a:off x="6332665" y="0"/>
              <a:ext cx="6205665" cy="339049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4470" b="4470"/>
            <a:stretch>
              <a:fillRect/>
            </a:stretch>
          </p:blipFill>
          <p:spPr>
            <a:xfrm>
              <a:off x="0" y="3517491"/>
              <a:ext cx="6205665" cy="33904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4470" b="4470"/>
            <a:stretch>
              <a:fillRect/>
            </a:stretch>
          </p:blipFill>
          <p:spPr>
            <a:xfrm>
              <a:off x="6332665" y="3517491"/>
              <a:ext cx="6205665" cy="339049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23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9927" y="1506389"/>
            <a:ext cx="1219727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Result: GRU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4064" y="8317401"/>
            <a:ext cx="298221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201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31: GRU Performance.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19688"/>
              </p:ext>
            </p:extLst>
          </p:nvPr>
        </p:nvGraphicFramePr>
        <p:xfrm>
          <a:off x="1464961" y="2920679"/>
          <a:ext cx="15358078" cy="4137645"/>
        </p:xfrm>
        <a:graphic>
          <a:graphicData uri="http://schemas.openxmlformats.org/drawingml/2006/table">
            <a:tbl>
              <a:tblPr/>
              <a:tblGrid>
                <a:gridCol w="406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2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6697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5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Custom N-Beats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0.80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2.43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1.76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19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0.75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19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u="sng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0.80</a:t>
                      </a:r>
                      <a:endParaRPr lang="en-US" sz="1100" u="sng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1.78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760726" y="1366047"/>
            <a:ext cx="1219727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 Deep Learning Summary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Metrics (Hour +8)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474992" cy="9391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24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Second Half Plans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9927" y="1506389"/>
            <a:ext cx="16898581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Ensemble</a:t>
            </a: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the models to make them more robust.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Reframe the task as a </a:t>
            </a:r>
            <a:r>
              <a:rPr lang="en-US" sz="3999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problem</a:t>
            </a: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instead of a </a:t>
            </a:r>
            <a:r>
              <a:rPr lang="en-US" sz="3999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task.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Explore other research areas of the company.</a:t>
            </a:r>
          </a:p>
          <a:p>
            <a:pPr algn="l">
              <a:lnSpc>
                <a:spcPts val="5091"/>
              </a:lnSpc>
            </a:pPr>
            <a:endParaRPr lang="en-US" sz="3999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3822"/>
              </a:lnSpc>
            </a:pPr>
            <a:r>
              <a:rPr lang="en-US" sz="318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</a:t>
            </a:r>
          </a:p>
          <a:p>
            <a:pPr algn="l">
              <a:lnSpc>
                <a:spcPts val="3822"/>
              </a:lnSpc>
            </a:pPr>
            <a:endParaRPr lang="en-US" sz="3185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4301" y="2337979"/>
            <a:ext cx="12951413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1"/>
              </a:lnSpc>
            </a:pPr>
            <a:endParaRPr/>
          </a:p>
          <a:p>
            <a:pPr algn="ctr">
              <a:lnSpc>
                <a:spcPts val="5091"/>
              </a:lnSpc>
            </a:pPr>
            <a:endParaRPr/>
          </a:p>
          <a:p>
            <a:pPr algn="ctr">
              <a:lnSpc>
                <a:spcPts val="5091"/>
              </a:lnSpc>
            </a:pPr>
            <a:endParaRPr/>
          </a:p>
          <a:p>
            <a:pPr algn="ctr">
              <a:lnSpc>
                <a:spcPts val="5091"/>
              </a:lnSpc>
            </a:pPr>
            <a:r>
              <a:rPr lang="en-US" sz="424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</a:p>
          <a:p>
            <a:pPr algn="ctr">
              <a:lnSpc>
                <a:spcPts val="5091"/>
              </a:lnSpc>
            </a:pPr>
            <a:endParaRPr lang="en-US" sz="4243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ts val="3822"/>
              </a:lnSpc>
            </a:pPr>
            <a:r>
              <a:rPr lang="en-US" sz="318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</a:t>
            </a:r>
          </a:p>
          <a:p>
            <a:pPr algn="ctr">
              <a:lnSpc>
                <a:spcPts val="3822"/>
              </a:lnSpc>
            </a:pPr>
            <a:endParaRPr lang="en-US" sz="3185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ts val="3822"/>
              </a:lnSpc>
            </a:pPr>
            <a:endParaRPr lang="en-US" sz="3185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23731"/>
            <a:ext cx="356907" cy="705672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Problem Defnition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62533" y="9185310"/>
            <a:ext cx="16264065" cy="272256"/>
          </a:xfrm>
          <a:custGeom>
            <a:avLst/>
            <a:gdLst/>
            <a:ahLst/>
            <a:cxnLst/>
            <a:rect l="l" t="t" r="r" b="b"/>
            <a:pathLst>
              <a:path w="16264065" h="272256">
                <a:moveTo>
                  <a:pt x="0" y="0"/>
                </a:moveTo>
                <a:lnTo>
                  <a:pt x="16264065" y="0"/>
                </a:lnTo>
                <a:lnTo>
                  <a:pt x="16264065" y="272256"/>
                </a:lnTo>
                <a:lnTo>
                  <a:pt x="0" y="27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2100402" y="3662689"/>
          <a:ext cx="12879702" cy="5038726"/>
        </p:xfrm>
        <a:graphic>
          <a:graphicData uri="http://schemas.openxmlformats.org/drawingml/2006/table">
            <a:tbl>
              <a:tblPr/>
              <a:tblGrid>
                <a:gridCol w="2888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1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526">
                <a:tc>
                  <a:txBody>
                    <a:bodyPr/>
                    <a:lstStyle/>
                    <a:p>
                      <a:pPr algn="just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Trebuchet MS Bold"/>
                          <a:ea typeface="Trebuchet MS Bold"/>
                          <a:cs typeface="Trebuchet MS Bold"/>
                          <a:sym typeface="Trebuchet M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55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obj_temp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Pavement’s Temperature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55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atm_temp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Atmospheric Temperature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55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Humidity Levels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855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Atmospheric Pressure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288571" y="1736858"/>
            <a:ext cx="1504855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road surface temperature 8 hours in advance using available dataset.</a:t>
            </a:r>
          </a:p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 Series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777409" cy="1537083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Literature Review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25192" y="8981458"/>
            <a:ext cx="16403316" cy="274587"/>
          </a:xfrm>
          <a:custGeom>
            <a:avLst/>
            <a:gdLst/>
            <a:ahLst/>
            <a:cxnLst/>
            <a:rect l="l" t="t" r="r" b="b"/>
            <a:pathLst>
              <a:path w="16403316" h="274587">
                <a:moveTo>
                  <a:pt x="0" y="0"/>
                </a:moveTo>
                <a:lnTo>
                  <a:pt x="16403316" y="0"/>
                </a:lnTo>
                <a:lnTo>
                  <a:pt x="16403316" y="274587"/>
                </a:lnTo>
                <a:lnTo>
                  <a:pt x="0" y="27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12817" y="1945115"/>
            <a:ext cx="6784731" cy="4291342"/>
          </a:xfrm>
          <a:custGeom>
            <a:avLst/>
            <a:gdLst/>
            <a:ahLst/>
            <a:cxnLst/>
            <a:rect l="l" t="t" r="r" b="b"/>
            <a:pathLst>
              <a:path w="6784731" h="4291342">
                <a:moveTo>
                  <a:pt x="0" y="0"/>
                </a:moveTo>
                <a:lnTo>
                  <a:pt x="6784731" y="0"/>
                </a:lnTo>
                <a:lnTo>
                  <a:pt x="6784731" y="4291342"/>
                </a:lnTo>
                <a:lnTo>
                  <a:pt x="0" y="429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88571" y="1736858"/>
            <a:ext cx="7270057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problem of time series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Long term/ Short term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Univariate/ Multivariate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 series dataset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Stationary/ Non-stationary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Seasonal/ Non-seasonal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Missing data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Non-stationarity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192" y="9328802"/>
            <a:ext cx="1603410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[1] Casolaro, Angelo, et al. "Deep learning for time series forecasting: Advances and open problems." Information 14.11 (2023): 598.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[2] Tabrizi, Sepideh Emami, et al. "Hourly road pavement surface temperature forecasting using deep learning models." Journal of Hydrology 603 (2021): 126877.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46344" y="6522207"/>
            <a:ext cx="391767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1: Missing, Outlier Example.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630960" cy="1247526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Methods of Prediction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25192" y="8981458"/>
            <a:ext cx="16403316" cy="274587"/>
          </a:xfrm>
          <a:custGeom>
            <a:avLst/>
            <a:gdLst/>
            <a:ahLst/>
            <a:cxnLst/>
            <a:rect l="l" t="t" r="r" b="b"/>
            <a:pathLst>
              <a:path w="16403316" h="274587">
                <a:moveTo>
                  <a:pt x="0" y="0"/>
                </a:moveTo>
                <a:lnTo>
                  <a:pt x="16403316" y="0"/>
                </a:lnTo>
                <a:lnTo>
                  <a:pt x="16403316" y="274587"/>
                </a:lnTo>
                <a:lnTo>
                  <a:pt x="0" y="27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8571" y="1736858"/>
            <a:ext cx="10010449" cy="58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Statistical Models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Rely on intrinsic </a:t>
            </a: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dataset’s statistics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Differencing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keep statistics stationary.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Example: AR, MA, ARIMA(AR +MA), SARIMA, STL.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Learning(ML) Models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Expects tabular data as input.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lagged information as features.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Then, forecasting is treated as simple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regression task.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Example: KNN, Random Forests, Boosting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Machines (</a:t>
            </a:r>
            <a:r>
              <a:rPr lang="en-US" sz="3000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LightGBM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87044" y="1938659"/>
            <a:ext cx="6841464" cy="4489711"/>
          </a:xfrm>
          <a:custGeom>
            <a:avLst/>
            <a:gdLst/>
            <a:ahLst/>
            <a:cxnLst/>
            <a:rect l="l" t="t" r="r" b="b"/>
            <a:pathLst>
              <a:path w="6841464" h="4489711">
                <a:moveTo>
                  <a:pt x="0" y="0"/>
                </a:moveTo>
                <a:lnTo>
                  <a:pt x="6841464" y="0"/>
                </a:lnTo>
                <a:lnTo>
                  <a:pt x="6841464" y="4489711"/>
                </a:lnTo>
                <a:lnTo>
                  <a:pt x="0" y="44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5192" y="9239250"/>
            <a:ext cx="1562937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[3] Fattah, Jamal, et al. "Forecasting of demand using ARIMA model." International Journal of Engineering Business Management 10 (2018): 1847979018808673.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[4] Natekin, Alexey, and Alois Knoll. "Gradient boosting machines, a tutorial." Frontiers in neurorobotics 7 (2013): 21.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07776" y="6104520"/>
            <a:ext cx="31503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2: Boosting Algorithm.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630960" cy="1247526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45753" y="8981458"/>
            <a:ext cx="16782755" cy="280939"/>
          </a:xfrm>
          <a:custGeom>
            <a:avLst/>
            <a:gdLst/>
            <a:ahLst/>
            <a:cxnLst/>
            <a:rect l="l" t="t" r="r" b="b"/>
            <a:pathLst>
              <a:path w="16782755" h="280939">
                <a:moveTo>
                  <a:pt x="0" y="0"/>
                </a:moveTo>
                <a:lnTo>
                  <a:pt x="16782755" y="0"/>
                </a:lnTo>
                <a:lnTo>
                  <a:pt x="16782755" y="280939"/>
                </a:lnTo>
                <a:lnTo>
                  <a:pt x="0" y="280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59996" y="1736858"/>
            <a:ext cx="9785644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3" lvl="1" indent="-431796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Multi-Layer Perceptron(MLP) Models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terms of input, much like ML models.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u="sng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But</a:t>
            </a: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stacked layers to capture more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temporal information and non-linearity.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Example: N-Beats.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Sequential Models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states to capture temporal dependency.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Effective for long/short-term dependencies.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Example:  RNN, LSTM, GRU.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96425" y="1636102"/>
            <a:ext cx="4274995" cy="3694920"/>
          </a:xfrm>
          <a:custGeom>
            <a:avLst/>
            <a:gdLst/>
            <a:ahLst/>
            <a:cxnLst/>
            <a:rect l="l" t="t" r="r" b="b"/>
            <a:pathLst>
              <a:path w="4274995" h="3694920">
                <a:moveTo>
                  <a:pt x="0" y="0"/>
                </a:moveTo>
                <a:lnTo>
                  <a:pt x="4274994" y="0"/>
                </a:lnTo>
                <a:lnTo>
                  <a:pt x="4274994" y="3694921"/>
                </a:lnTo>
                <a:lnTo>
                  <a:pt x="0" y="369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4" t="-2339" b="-233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44958" y="5993093"/>
            <a:ext cx="4652590" cy="2326295"/>
          </a:xfrm>
          <a:custGeom>
            <a:avLst/>
            <a:gdLst/>
            <a:ahLst/>
            <a:cxnLst/>
            <a:rect l="l" t="t" r="r" b="b"/>
            <a:pathLst>
              <a:path w="4652590" h="2326295">
                <a:moveTo>
                  <a:pt x="0" y="0"/>
                </a:moveTo>
                <a:lnTo>
                  <a:pt x="4652590" y="0"/>
                </a:lnTo>
                <a:lnTo>
                  <a:pt x="4652590" y="2326295"/>
                </a:lnTo>
                <a:lnTo>
                  <a:pt x="0" y="2326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45753" y="9239250"/>
            <a:ext cx="1615179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[1]  Casolaro, Angelo, et al. "Deep learning for time series forecasting: Advances and open problems." Information 14.11 (2023): 598.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[5]  Graves, Alex, and Alex Graves. "Long short-term memory." Supervised sequence labelling with recurrent neural networks (2012): 37-45.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96088" y="5490608"/>
            <a:ext cx="31503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3: MLP Architecture.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86796" y="7995538"/>
            <a:ext cx="315032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4: RNN Architecture.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340104" cy="6724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&lt;Exp0: Statistical Models&gt;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9927" y="1774137"/>
            <a:ext cx="8773123" cy="557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Explore Auto-SARIMA for univariate obj_temp prediction.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Hourly obj_temp for site 0.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Total Observations: 12,760.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Train-Test Split: 90%-10%.</a:t>
            </a:r>
          </a:p>
          <a:p>
            <a:pPr algn="l">
              <a:lnSpc>
                <a:spcPts val="4799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433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77592" y="9391650"/>
            <a:ext cx="1561995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[8]  Prashant. (n.d.). ARIMA Model for Time Series Forecasting. Kaggle. https://www.kaggle.com/code/prashant111/arima-model-for-time-series-forecasting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9383917" y="3365122"/>
            <a:ext cx="7953734" cy="3976867"/>
          </a:xfrm>
          <a:custGeom>
            <a:avLst/>
            <a:gdLst/>
            <a:ahLst/>
            <a:cxnLst/>
            <a:rect l="l" t="t" r="r" b="b"/>
            <a:pathLst>
              <a:path w="7953734" h="3976867">
                <a:moveTo>
                  <a:pt x="0" y="0"/>
                </a:moveTo>
                <a:lnTo>
                  <a:pt x="7953735" y="0"/>
                </a:lnTo>
                <a:lnTo>
                  <a:pt x="7953735" y="3976868"/>
                </a:lnTo>
                <a:lnTo>
                  <a:pt x="0" y="3976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860357" y="7628146"/>
            <a:ext cx="329445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5: Site 0's obj_temp plot.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340104" cy="6724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Cont’d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60250" y="4211576"/>
            <a:ext cx="3899050" cy="3827035"/>
          </a:xfrm>
          <a:custGeom>
            <a:avLst/>
            <a:gdLst/>
            <a:ahLst/>
            <a:cxnLst/>
            <a:rect l="l" t="t" r="r" b="b"/>
            <a:pathLst>
              <a:path w="3899050" h="3827035">
                <a:moveTo>
                  <a:pt x="0" y="0"/>
                </a:moveTo>
                <a:lnTo>
                  <a:pt x="3899050" y="0"/>
                </a:lnTo>
                <a:lnTo>
                  <a:pt x="3899050" y="3827036"/>
                </a:lnTo>
                <a:lnTo>
                  <a:pt x="0" y="3827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29927" y="1774137"/>
            <a:ext cx="14292291" cy="729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Setup: Auto-SARIMA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Automatic parameter tuning (p, q, d, P, Q, D, m).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Uses </a:t>
            </a:r>
            <a:r>
              <a:rPr lang="en-US" sz="30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ADF</a:t>
            </a: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Test for stationarity and </a:t>
            </a:r>
            <a:r>
              <a:rPr lang="en-US" sz="30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AIC</a:t>
            </a: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for model selection.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Seasonal Component: Periodicity (m) set to 12.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Parameters Searched: ARIMA (p, d, q)= 0–3 &amp; Seasonal (P, D, Q)= 0–3.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Best Model Selected: SARIMA(2, 0, 1) x (2, 1, 2, 12)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Performance: AIC(43704.835),  BIC(43763.615),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 RMSE(15.64) 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Temporal gaps should be carefully handled !!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Statistical models struggle with complex time series,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such as pavement temperatures.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training time per site.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7592" y="9391650"/>
            <a:ext cx="1561995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[8]  Prashant. (n.d.). ARIMA Model for Time Series Forecasting. Kaggle. https://www.kaggle.com/code/prashant111/arima-model-for-time-series-forecasting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29748" y="8209283"/>
            <a:ext cx="45987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6: Auto-SARIMA model setup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0738" y="0"/>
            <a:ext cx="217804" cy="2728595"/>
            <a:chOff x="0" y="0"/>
            <a:chExt cx="290405" cy="363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F1FA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97548" y="9347852"/>
            <a:ext cx="340104" cy="672448"/>
            <a:chOff x="0" y="0"/>
            <a:chExt cx="222673" cy="44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73" cy="440267"/>
            </a:xfrm>
            <a:custGeom>
              <a:avLst/>
              <a:gdLst/>
              <a:ahLst/>
              <a:cxnLst/>
              <a:rect l="l" t="t" r="r" b="b"/>
              <a:pathLst>
                <a:path w="222673" h="440267">
                  <a:moveTo>
                    <a:pt x="0" y="0"/>
                  </a:moveTo>
                  <a:lnTo>
                    <a:pt x="222673" y="0"/>
                  </a:lnTo>
                  <a:lnTo>
                    <a:pt x="222673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22673" cy="45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</a:p>
            <a:p>
              <a:pPr algn="l">
                <a:lnSpc>
                  <a:spcPts val="2400"/>
                </a:lnSpc>
              </a:pPr>
              <a:endPara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3220" y="669997"/>
            <a:ext cx="16003905" cy="966105"/>
            <a:chOff x="0" y="0"/>
            <a:chExt cx="21338540" cy="1288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539" cy="1288140"/>
            </a:xfrm>
            <a:custGeom>
              <a:avLst/>
              <a:gdLst/>
              <a:ahLst/>
              <a:cxnLst/>
              <a:rect l="l" t="t" r="r" b="b"/>
              <a:pathLst>
                <a:path w="21338539" h="1288140">
                  <a:moveTo>
                    <a:pt x="0" y="0"/>
                  </a:moveTo>
                  <a:lnTo>
                    <a:pt x="21338539" y="0"/>
                  </a:lnTo>
                  <a:lnTo>
                    <a:pt x="21338539" y="1288140"/>
                  </a:lnTo>
                  <a:lnTo>
                    <a:pt x="0" y="128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338540" cy="1307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4999" b="1" spc="557">
                  <a:solidFill>
                    <a:srgbClr val="000000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&lt;Exp1: ML Models&gt;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70738" y="11275"/>
            <a:ext cx="217804" cy="2728595"/>
            <a:chOff x="0" y="0"/>
            <a:chExt cx="290405" cy="3638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687" cy="3637788"/>
            </a:xfrm>
            <a:custGeom>
              <a:avLst/>
              <a:gdLst/>
              <a:ahLst/>
              <a:cxnLst/>
              <a:rect l="l" t="t" r="r" b="b"/>
              <a:pathLst>
                <a:path w="289687" h="3637788">
                  <a:moveTo>
                    <a:pt x="289687" y="3637788"/>
                  </a:moveTo>
                  <a:lnTo>
                    <a:pt x="0" y="3637788"/>
                  </a:lnTo>
                  <a:lnTo>
                    <a:pt x="0" y="0"/>
                  </a:lnTo>
                  <a:lnTo>
                    <a:pt x="289687" y="0"/>
                  </a:lnTo>
                  <a:lnTo>
                    <a:pt x="289687" y="3637788"/>
                  </a:lnTo>
                  <a:close/>
                </a:path>
              </a:pathLst>
            </a:custGeom>
            <a:solidFill>
              <a:srgbClr val="244257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77592" y="9071010"/>
            <a:ext cx="16250916" cy="272036"/>
          </a:xfrm>
          <a:custGeom>
            <a:avLst/>
            <a:gdLst/>
            <a:ahLst/>
            <a:cxnLst/>
            <a:rect l="l" t="t" r="r" b="b"/>
            <a:pathLst>
              <a:path w="16250916" h="272036">
                <a:moveTo>
                  <a:pt x="0" y="0"/>
                </a:moveTo>
                <a:lnTo>
                  <a:pt x="16250916" y="0"/>
                </a:lnTo>
                <a:lnTo>
                  <a:pt x="16250916" y="272036"/>
                </a:lnTo>
                <a:lnTo>
                  <a:pt x="0" y="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7592" y="5026978"/>
            <a:ext cx="3612515" cy="3571741"/>
          </a:xfrm>
          <a:custGeom>
            <a:avLst/>
            <a:gdLst/>
            <a:ahLst/>
            <a:cxnLst/>
            <a:rect l="l" t="t" r="r" b="b"/>
            <a:pathLst>
              <a:path w="3612515" h="3571741">
                <a:moveTo>
                  <a:pt x="0" y="0"/>
                </a:moveTo>
                <a:lnTo>
                  <a:pt x="3612515" y="0"/>
                </a:lnTo>
                <a:lnTo>
                  <a:pt x="3612515" y="3571741"/>
                </a:lnTo>
                <a:lnTo>
                  <a:pt x="0" y="3571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4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84240" y="5143500"/>
            <a:ext cx="4413963" cy="2611479"/>
          </a:xfrm>
          <a:custGeom>
            <a:avLst/>
            <a:gdLst/>
            <a:ahLst/>
            <a:cxnLst/>
            <a:rect l="l" t="t" r="r" b="b"/>
            <a:pathLst>
              <a:path w="4413963" h="2611479">
                <a:moveTo>
                  <a:pt x="0" y="0"/>
                </a:moveTo>
                <a:lnTo>
                  <a:pt x="4413962" y="0"/>
                </a:lnTo>
                <a:lnTo>
                  <a:pt x="4413962" y="2611479"/>
                </a:lnTo>
                <a:lnTo>
                  <a:pt x="0" y="2611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0" r="-25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84240" y="7924747"/>
            <a:ext cx="4413963" cy="570398"/>
          </a:xfrm>
          <a:custGeom>
            <a:avLst/>
            <a:gdLst/>
            <a:ahLst/>
            <a:cxnLst/>
            <a:rect l="l" t="t" r="r" b="b"/>
            <a:pathLst>
              <a:path w="4413963" h="570398">
                <a:moveTo>
                  <a:pt x="0" y="0"/>
                </a:moveTo>
                <a:lnTo>
                  <a:pt x="4413962" y="0"/>
                </a:lnTo>
                <a:lnTo>
                  <a:pt x="4413962" y="570398"/>
                </a:lnTo>
                <a:lnTo>
                  <a:pt x="0" y="570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05" b="-900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26242" y="5021114"/>
            <a:ext cx="5241358" cy="3207281"/>
          </a:xfrm>
          <a:custGeom>
            <a:avLst/>
            <a:gdLst/>
            <a:ahLst/>
            <a:cxnLst/>
            <a:rect l="l" t="t" r="r" b="b"/>
            <a:pathLst>
              <a:path w="5241358" h="3207281">
                <a:moveTo>
                  <a:pt x="0" y="0"/>
                </a:moveTo>
                <a:lnTo>
                  <a:pt x="5241358" y="0"/>
                </a:lnTo>
                <a:lnTo>
                  <a:pt x="5241358" y="3207281"/>
                </a:lnTo>
                <a:lnTo>
                  <a:pt x="0" y="320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92" r="-439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9927" y="1506389"/>
            <a:ext cx="12197274" cy="344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790" lvl="1" indent="-431395" algn="l">
              <a:lnSpc>
                <a:spcPts val="4795"/>
              </a:lnSpc>
              <a:buFont typeface="Arial"/>
              <a:buChar char="•"/>
            </a:pPr>
            <a:r>
              <a:rPr lang="en-US" sz="399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Tried Regressor Models: </a:t>
            </a:r>
          </a:p>
          <a:p>
            <a:pPr marL="1294186" lvl="2" indent="-431395" algn="l">
              <a:lnSpc>
                <a:spcPts val="3596"/>
              </a:lnSpc>
              <a:buFont typeface="Arial"/>
              <a:buChar char="⚬"/>
            </a:pPr>
            <a:r>
              <a:rPr lang="en-US" sz="299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 Boosting Variants: </a:t>
            </a:r>
          </a:p>
          <a:p>
            <a:pPr marL="1941278" lvl="3" indent="-485320" algn="l">
              <a:lnSpc>
                <a:spcPts val="3596"/>
              </a:lnSpc>
              <a:buFont typeface="Arial"/>
              <a:buChar char="￭"/>
            </a:pPr>
            <a:r>
              <a:rPr lang="en-US" sz="299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Example: CatBoost, XGBoost, LightGBM</a:t>
            </a:r>
          </a:p>
          <a:p>
            <a:pPr marL="1294186" lvl="2" indent="-431395" algn="l">
              <a:lnSpc>
                <a:spcPts val="3596"/>
              </a:lnSpc>
              <a:buFont typeface="Arial"/>
              <a:buChar char="⚬"/>
            </a:pPr>
            <a:r>
              <a:rPr lang="en-US" sz="299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Forest: Decision trees on bootstrapped dataset.</a:t>
            </a:r>
          </a:p>
          <a:p>
            <a:pPr marL="1294186" lvl="2" indent="-431395" algn="l">
              <a:lnSpc>
                <a:spcPts val="3596"/>
              </a:lnSpc>
              <a:buFont typeface="Arial"/>
              <a:buChar char="⚬"/>
            </a:pPr>
            <a:r>
              <a:rPr lang="en-US" sz="2997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KNN: Stores the entire training dataset &amp; Euclidean           distance during inference.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Hyperparameters tuning: Grid search.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592" y="9391650"/>
            <a:ext cx="1588170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[4]   Natekin, Alexey, and Alois Knoll. "Gradient boosting machines, a tutorial." Frontiers in neurorobotics 7 (2013): 21.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[9]   Cover, Thomas, and Peter Hart. "Nearest neighbor pattern classification." IEEE transactions on information theory 13.1 (1967): 21-27.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[10] Breiman, Leo. "Random forests." Machine learning 45 (2001): 5-32.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8687" y="8579669"/>
            <a:ext cx="45987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7: Random Forest Pipeline.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99442" y="8579669"/>
            <a:ext cx="45987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8: Gradient Boosting Pipeline.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76774" y="8579669"/>
            <a:ext cx="259970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Fig 9: KNN System.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1911</Words>
  <Application>Microsoft Office PowerPoint</Application>
  <PresentationFormat>Custom</PresentationFormat>
  <Paragraphs>324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Trebuchet MS Bold</vt:lpstr>
      <vt:lpstr>Arial Bold</vt:lpstr>
      <vt:lpstr>Liberation Sans Bold</vt:lpstr>
      <vt:lpstr>Arial</vt:lpstr>
      <vt:lpstr>Trebuchet 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CUop Presentation</dc:title>
  <dc:creator>Naol Samuel</dc:creator>
  <cp:lastModifiedBy>Naol Samuel</cp:lastModifiedBy>
  <cp:revision>6</cp:revision>
  <dcterms:created xsi:type="dcterms:W3CDTF">2006-08-16T00:00:00Z</dcterms:created>
  <dcterms:modified xsi:type="dcterms:W3CDTF">2025-01-20T00:42:16Z</dcterms:modified>
  <dc:identifier>DAGbwQUPjuo</dc:identifier>
</cp:coreProperties>
</file>